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sldIdLst>
    <p:sldId id="256" r:id="rId2"/>
    <p:sldId id="319" r:id="rId3"/>
    <p:sldId id="257" r:id="rId4"/>
    <p:sldId id="258" r:id="rId5"/>
    <p:sldId id="260" r:id="rId6"/>
    <p:sldId id="292" r:id="rId7"/>
    <p:sldId id="321" r:id="rId8"/>
    <p:sldId id="322" r:id="rId9"/>
    <p:sldId id="323" r:id="rId10"/>
    <p:sldId id="325" r:id="rId11"/>
    <p:sldId id="324" r:id="rId12"/>
    <p:sldId id="311" r:id="rId13"/>
    <p:sldId id="317" r:id="rId14"/>
    <p:sldId id="327" r:id="rId15"/>
    <p:sldId id="320" r:id="rId16"/>
    <p:sldId id="268" r:id="rId17"/>
    <p:sldId id="293" r:id="rId18"/>
    <p:sldId id="296" r:id="rId19"/>
    <p:sldId id="328" r:id="rId20"/>
    <p:sldId id="297" r:id="rId21"/>
    <p:sldId id="316" r:id="rId22"/>
    <p:sldId id="340" r:id="rId23"/>
    <p:sldId id="342" r:id="rId24"/>
    <p:sldId id="266" r:id="rId25"/>
    <p:sldId id="300" r:id="rId26"/>
    <p:sldId id="301" r:id="rId27"/>
    <p:sldId id="262" r:id="rId28"/>
    <p:sldId id="285" r:id="rId29"/>
    <p:sldId id="303" r:id="rId30"/>
    <p:sldId id="312" r:id="rId31"/>
    <p:sldId id="329" r:id="rId32"/>
    <p:sldId id="330" r:id="rId33"/>
    <p:sldId id="331" r:id="rId34"/>
    <p:sldId id="332" r:id="rId35"/>
    <p:sldId id="343" r:id="rId36"/>
    <p:sldId id="339" r:id="rId37"/>
    <p:sldId id="333" r:id="rId38"/>
    <p:sldId id="334" r:id="rId39"/>
    <p:sldId id="335" r:id="rId40"/>
    <p:sldId id="336" r:id="rId41"/>
    <p:sldId id="337" r:id="rId42"/>
    <p:sldId id="33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753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1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8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7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8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9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5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1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9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B63194-F132-4B40-AB20-A259D82F4CF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09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982" y="334878"/>
            <a:ext cx="9440034" cy="1828801"/>
          </a:xfrm>
          <a:effectLst/>
        </p:spPr>
        <p:txBody>
          <a:bodyPr/>
          <a:lstStyle/>
          <a:p>
            <a:r>
              <a:rPr lang="en-US" dirty="0" smtClean="0"/>
              <a:t>Headwater Stream Production and Fish </a:t>
            </a:r>
            <a:r>
              <a:rPr lang="en-US" dirty="0"/>
              <a:t>B</a:t>
            </a:r>
            <a:r>
              <a:rPr lang="en-US" dirty="0" smtClean="0"/>
              <a:t>iomass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7096" y="2053476"/>
            <a:ext cx="3137839" cy="658351"/>
          </a:xfrm>
          <a:effectLst/>
        </p:spPr>
        <p:txBody>
          <a:bodyPr/>
          <a:lstStyle/>
          <a:p>
            <a:r>
              <a:rPr lang="en-US" dirty="0" smtClean="0"/>
              <a:t>Zach Lessig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9" r="3826" b="21416"/>
          <a:stretch/>
        </p:blipFill>
        <p:spPr>
          <a:xfrm>
            <a:off x="787774" y="2814734"/>
            <a:ext cx="10579163" cy="36477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71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0" y="978472"/>
            <a:ext cx="10353762" cy="5879528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 smtClean="0"/>
              <a:t>Cutthroat Biomass (g/m of stream</a:t>
            </a:r>
            <a:r>
              <a:rPr lang="en-US" sz="2800" dirty="0" smtClean="0"/>
              <a:t>)</a:t>
            </a:r>
          </a:p>
          <a:p>
            <a:pPr marL="36900" indent="0">
              <a:buNone/>
            </a:pPr>
            <a:r>
              <a:rPr lang="en-US" sz="2800" dirty="0"/>
              <a:t>(</a:t>
            </a:r>
            <a:r>
              <a:rPr lang="en-US" sz="2800" i="1" dirty="0" err="1" smtClean="0"/>
              <a:t>Oncorhynchus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clarki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lewisi</a:t>
            </a:r>
            <a:r>
              <a:rPr lang="en-US" sz="2800" dirty="0" smtClean="0"/>
              <a:t>)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Methods – Seasonal Variables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758" y="3251109"/>
            <a:ext cx="4631643" cy="3473732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641" y="2970562"/>
            <a:ext cx="2819409" cy="3759212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4204491" y="2838642"/>
            <a:ext cx="172576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Adam Hess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9211153" y="2518296"/>
            <a:ext cx="260153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Kayla </a:t>
            </a:r>
            <a:r>
              <a:rPr lang="en-US" sz="2000" dirty="0" err="1" smtClean="0"/>
              <a:t>Gallentine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" y="3739243"/>
            <a:ext cx="3985043" cy="2988783"/>
          </a:xfrm>
          <a:prstGeom prst="rect">
            <a:avLst/>
          </a:prstGeom>
          <a:effectLst/>
        </p:spPr>
      </p:pic>
      <p:sp>
        <p:nvSpPr>
          <p:cNvPr id="12" name="TextBox 11"/>
          <p:cNvSpPr txBox="1"/>
          <p:nvPr/>
        </p:nvSpPr>
        <p:spPr>
          <a:xfrm>
            <a:off x="0" y="3018663"/>
            <a:ext cx="395151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Electrofisher</a:t>
            </a:r>
            <a:r>
              <a:rPr lang="en-US" sz="2000" dirty="0" smtClean="0"/>
              <a:t> for 2 pass depletion estimate of trout population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271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0" y="978472"/>
            <a:ext cx="10353762" cy="5879528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 err="1" smtClean="0"/>
              <a:t>Photosynthetically</a:t>
            </a:r>
            <a:r>
              <a:rPr lang="en-US" sz="2800" dirty="0" smtClean="0"/>
              <a:t> Active Radiation (PAR) (µ</a:t>
            </a:r>
            <a:r>
              <a:rPr lang="en-US" sz="2800" dirty="0" err="1" smtClean="0"/>
              <a:t>mol</a:t>
            </a:r>
            <a:r>
              <a:rPr lang="en-US" sz="2800" dirty="0" smtClean="0"/>
              <a:t>/m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/s)</a:t>
            </a:r>
          </a:p>
          <a:p>
            <a:pPr marL="36900" indent="0">
              <a:buNone/>
            </a:pPr>
            <a:r>
              <a:rPr lang="en-US" sz="2800" dirty="0" smtClean="0"/>
              <a:t>Water Temperature (ºC)</a:t>
            </a:r>
          </a:p>
          <a:p>
            <a:pPr marL="36900" indent="0">
              <a:buNone/>
            </a:pPr>
            <a:r>
              <a:rPr lang="en-US" sz="2800" dirty="0" smtClean="0"/>
              <a:t>Dissolved Oxygen (DO) (mg/L)</a:t>
            </a:r>
          </a:p>
          <a:p>
            <a:pPr marL="36900" indent="0">
              <a:buNone/>
            </a:pPr>
            <a:r>
              <a:rPr lang="en-US" sz="2800" dirty="0" smtClean="0"/>
              <a:t>Gross Primary Production (GPP) (g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/m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/d)</a:t>
            </a:r>
          </a:p>
          <a:p>
            <a:pPr marL="36900" indent="0">
              <a:buNone/>
            </a:pPr>
            <a:r>
              <a:rPr lang="en-US" sz="2800" dirty="0" smtClean="0"/>
              <a:t>Ecosystem Respiration (ER) </a:t>
            </a:r>
            <a:r>
              <a:rPr lang="en-US" sz="2800" dirty="0"/>
              <a:t>(g O</a:t>
            </a:r>
            <a:r>
              <a:rPr lang="en-US" sz="2800" baseline="-25000" dirty="0"/>
              <a:t>2</a:t>
            </a:r>
            <a:r>
              <a:rPr lang="en-US" sz="2800" dirty="0"/>
              <a:t>/m</a:t>
            </a:r>
            <a:r>
              <a:rPr lang="en-US" sz="2800" baseline="30000" dirty="0"/>
              <a:t>2</a:t>
            </a:r>
            <a:r>
              <a:rPr lang="en-US" sz="2800" dirty="0"/>
              <a:t>/d</a:t>
            </a:r>
            <a:r>
              <a:rPr lang="en-US" sz="2800" dirty="0" smtClean="0"/>
              <a:t>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Methods – Seasonal Variables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74" y="4723853"/>
            <a:ext cx="2671355" cy="2003517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4849586" y="4012363"/>
            <a:ext cx="357595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Dissolved Oxygen and Temperature logger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5" t="25081"/>
          <a:stretch/>
        </p:blipFill>
        <p:spPr>
          <a:xfrm>
            <a:off x="137160" y="4767941"/>
            <a:ext cx="2806480" cy="1975756"/>
          </a:xfrm>
          <a:prstGeom prst="rect">
            <a:avLst/>
          </a:prstGeom>
          <a:effectLst/>
        </p:spPr>
      </p:pic>
      <p:sp>
        <p:nvSpPr>
          <p:cNvPr id="11" name="TextBox 10"/>
          <p:cNvSpPr txBox="1"/>
          <p:nvPr/>
        </p:nvSpPr>
        <p:spPr>
          <a:xfrm>
            <a:off x="0" y="4061065"/>
            <a:ext cx="425598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Photosynthetically</a:t>
            </a:r>
            <a:r>
              <a:rPr lang="en-US" sz="2000" dirty="0" smtClean="0"/>
              <a:t> </a:t>
            </a:r>
            <a:r>
              <a:rPr lang="en-US" sz="2000" dirty="0"/>
              <a:t>A</a:t>
            </a:r>
            <a:r>
              <a:rPr lang="en-US" sz="2000" dirty="0" smtClean="0"/>
              <a:t>ctive </a:t>
            </a:r>
            <a:r>
              <a:rPr lang="en-US" sz="2000" dirty="0"/>
              <a:t>R</a:t>
            </a:r>
            <a:r>
              <a:rPr lang="en-US" sz="2000" dirty="0" smtClean="0"/>
              <a:t>adiation (PAR) meter</a:t>
            </a:r>
          </a:p>
        </p:txBody>
      </p:sp>
      <p:pic>
        <p:nvPicPr>
          <p:cNvPr id="11266" name="Picture 2" descr="Image result for R statistic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032" y="4711847"/>
            <a:ext cx="2538640" cy="196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30499" y="3941715"/>
            <a:ext cx="364453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One Station Metabolism Inverse Modeling</a:t>
            </a:r>
          </a:p>
        </p:txBody>
      </p:sp>
    </p:spTree>
    <p:extLst>
      <p:ext uri="{BB962C8B-B14F-4D97-AF65-F5344CB8AC3E}">
        <p14:creationId xmlns:p14="http://schemas.microsoft.com/office/powerpoint/2010/main" val="17616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" t="17729" r="7687" b="21157"/>
          <a:stretch/>
        </p:blipFill>
        <p:spPr>
          <a:xfrm>
            <a:off x="8147304" y="2381133"/>
            <a:ext cx="3935185" cy="2190866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7" r="6977" b="21869"/>
          <a:stretch/>
        </p:blipFill>
        <p:spPr>
          <a:xfrm>
            <a:off x="8147304" y="4648711"/>
            <a:ext cx="3931920" cy="2173815"/>
          </a:xfrm>
          <a:prstGeom prst="rect">
            <a:avLst/>
          </a:prstGeom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3" r="7140" b="21706"/>
          <a:stretch/>
        </p:blipFill>
        <p:spPr>
          <a:xfrm>
            <a:off x="8145780" y="55515"/>
            <a:ext cx="3931920" cy="2264719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7" t="15984" r="12943" b="33322"/>
          <a:stretch/>
        </p:blipFill>
        <p:spPr>
          <a:xfrm>
            <a:off x="186146" y="306971"/>
            <a:ext cx="3265716" cy="3452923"/>
          </a:xfrm>
          <a:prstGeom prst="rect">
            <a:avLst/>
          </a:prstGeom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2" t="18989" r="15536" b="19780"/>
          <a:stretch/>
        </p:blipFill>
        <p:spPr>
          <a:xfrm>
            <a:off x="154426" y="4463199"/>
            <a:ext cx="3486150" cy="2094342"/>
          </a:xfrm>
          <a:prstGeom prst="rect">
            <a:avLst/>
          </a:prstGeom>
          <a:effectLst/>
        </p:spPr>
      </p:pic>
      <p:sp>
        <p:nvSpPr>
          <p:cNvPr id="14" name="Right Arrow 13"/>
          <p:cNvSpPr/>
          <p:nvPr/>
        </p:nvSpPr>
        <p:spPr>
          <a:xfrm rot="20919914">
            <a:off x="3618106" y="1496237"/>
            <a:ext cx="4164906" cy="432416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40043" y="3322683"/>
            <a:ext cx="2272929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Syncronized</a:t>
            </a:r>
            <a:r>
              <a:rPr lang="en-US" sz="2000" dirty="0" smtClean="0"/>
              <a:t> logging every 5 minutes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3768651" y="5379742"/>
            <a:ext cx="4164906" cy="432416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0548735">
            <a:off x="3819652" y="4270095"/>
            <a:ext cx="4164906" cy="432416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57318" y="5864456"/>
            <a:ext cx="38296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+Depth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40348" y="6292315"/>
            <a:ext cx="38296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+Barometric Pressure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97196" y="169127"/>
            <a:ext cx="120766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Inputs:</a:t>
            </a:r>
          </a:p>
        </p:txBody>
      </p:sp>
    </p:spTree>
    <p:extLst>
      <p:ext uri="{BB962C8B-B14F-4D97-AF65-F5344CB8AC3E}">
        <p14:creationId xmlns:p14="http://schemas.microsoft.com/office/powerpoint/2010/main" val="70852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 animBg="1"/>
      <p:bldP spid="18" grpId="0" animBg="1"/>
      <p:bldP spid="20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50427" cy="4937760"/>
          </a:xfrm>
          <a:prstGeom prst="rect">
            <a:avLst/>
          </a:prstGeom>
          <a:effectLst/>
        </p:spPr>
      </p:pic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3150" y="1268873"/>
            <a:ext cx="6065134" cy="5589127"/>
          </a:xfrm>
          <a:effectLst/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2800" dirty="0" smtClean="0"/>
              <a:t>Outputs</a:t>
            </a:r>
          </a:p>
          <a:p>
            <a:pPr marL="450000" lvl="1" indent="0">
              <a:buNone/>
            </a:pPr>
            <a:r>
              <a:rPr lang="en-US" sz="2800" dirty="0" smtClean="0"/>
              <a:t>Estimates </a:t>
            </a:r>
            <a:r>
              <a:rPr lang="en-US" sz="2800" dirty="0"/>
              <a:t>of:</a:t>
            </a:r>
          </a:p>
          <a:p>
            <a:pPr marL="810000" lvl="2" indent="0">
              <a:buNone/>
            </a:pPr>
            <a:r>
              <a:rPr lang="en-US" sz="2800" dirty="0" smtClean="0"/>
              <a:t>GPP (autotrophic)</a:t>
            </a:r>
            <a:endParaRPr lang="en-US" sz="2800" dirty="0"/>
          </a:p>
          <a:p>
            <a:pPr marL="810000" lvl="2" indent="0">
              <a:buNone/>
            </a:pPr>
            <a:r>
              <a:rPr lang="en-US" sz="2800" dirty="0" smtClean="0"/>
              <a:t>ER (auto + heterotrophic)</a:t>
            </a:r>
          </a:p>
          <a:p>
            <a:pPr marL="810000" lvl="2" indent="0">
              <a:buNone/>
            </a:pPr>
            <a:r>
              <a:rPr lang="en-US" sz="2800" dirty="0"/>
              <a:t>Gas Exchange Constant (k600</a:t>
            </a:r>
            <a:r>
              <a:rPr lang="en-US" sz="2800" dirty="0" smtClean="0"/>
              <a:t>)</a:t>
            </a:r>
            <a:endParaRPr lang="en-US" sz="2800" dirty="0"/>
          </a:p>
          <a:p>
            <a:pPr marL="450000" lvl="1" indent="0">
              <a:buNone/>
            </a:pPr>
            <a:r>
              <a:rPr lang="en-US" sz="2800" dirty="0"/>
              <a:t>Negative Log Likelihood</a:t>
            </a:r>
          </a:p>
          <a:p>
            <a:pPr marL="450000" lvl="1" indent="0">
              <a:buNone/>
            </a:pPr>
            <a:r>
              <a:rPr lang="en-US" sz="2800" dirty="0"/>
              <a:t>Model fit graph</a:t>
            </a:r>
          </a:p>
          <a:p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031843" y="678543"/>
            <a:ext cx="233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Not good for headwater streams.</a:t>
            </a:r>
            <a:endParaRPr lang="en-US" sz="2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Methods – Seasonal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4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1732448"/>
            <a:ext cx="5974292" cy="5125551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/>
              <a:t>GPP model issues</a:t>
            </a:r>
          </a:p>
          <a:p>
            <a:pPr marL="450000" lvl="1" indent="0">
              <a:buNone/>
            </a:pPr>
            <a:r>
              <a:rPr lang="en-US" sz="2800" dirty="0"/>
              <a:t>Was the model fit good?</a:t>
            </a:r>
          </a:p>
          <a:p>
            <a:pPr marL="450000" lvl="1" indent="0">
              <a:buNone/>
            </a:pPr>
            <a:r>
              <a:rPr lang="en-US" sz="2800" dirty="0"/>
              <a:t>Was GPP positive?</a:t>
            </a:r>
          </a:p>
          <a:p>
            <a:pPr marL="450000" lvl="1" indent="0">
              <a:buNone/>
            </a:pPr>
            <a:r>
              <a:rPr lang="en-US" sz="2800" dirty="0"/>
              <a:t>Was ER negative?</a:t>
            </a:r>
          </a:p>
          <a:p>
            <a:pPr marL="450000" lvl="1" indent="0">
              <a:buNone/>
            </a:pPr>
            <a:r>
              <a:rPr lang="en-US" sz="2800" dirty="0"/>
              <a:t>Was the k600 within reasonable limits?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989108" cy="5125551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 smtClean="0"/>
              <a:t>When model output was not believable a different k600 was substituted in the model.</a:t>
            </a:r>
          </a:p>
          <a:p>
            <a:pPr marL="36900" indent="0">
              <a:buNone/>
            </a:pPr>
            <a:r>
              <a:rPr lang="en-US" sz="2800" dirty="0" smtClean="0"/>
              <a:t>This value came from the same stream in a different sampling or the most similar other stream.</a:t>
            </a:r>
          </a:p>
          <a:p>
            <a:pPr marL="36900" indent="0">
              <a:buNone/>
            </a:pPr>
            <a:r>
              <a:rPr lang="en-US" sz="2800" dirty="0" smtClean="0"/>
              <a:t>13 of 30 were changed, 4 left out entirely</a:t>
            </a:r>
          </a:p>
          <a:p>
            <a:pPr marL="36900" indent="0">
              <a:buNone/>
            </a:pP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Methods – Seasonal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1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Site variables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523"/>
            <a:ext cx="5866529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5454026" y="3505306"/>
            <a:ext cx="375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North                           South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30190" y="3447737"/>
            <a:ext cx="14990" cy="12291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4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Site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Site variables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5182" y="227850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31509" y="228100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37758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7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5182" y="227850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31509" y="228100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37758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1674" y="228100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1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4250" y="228599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7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9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 smtClean="0"/>
              <a:t>Headwater streams are sensitive ecosystems</a:t>
            </a:r>
          </a:p>
          <a:p>
            <a:pPr marL="36900" indent="0">
              <a:buNone/>
            </a:pPr>
            <a:endParaRPr lang="en-US" sz="2800" dirty="0" smtClean="0"/>
          </a:p>
          <a:p>
            <a:pPr marL="36900" indent="0">
              <a:buNone/>
            </a:pPr>
            <a:r>
              <a:rPr lang="en-US" sz="2800" dirty="0" smtClean="0"/>
              <a:t>Headwater streams are habitat for cold-water fish that may suffer as the climate warms.</a:t>
            </a:r>
          </a:p>
          <a:p>
            <a:pPr marL="36900" indent="0">
              <a:buNone/>
            </a:pPr>
            <a:endParaRPr lang="en-US" sz="2800" dirty="0" smtClean="0"/>
          </a:p>
          <a:p>
            <a:pPr marL="36900" indent="0">
              <a:buNone/>
            </a:pPr>
            <a:r>
              <a:rPr lang="en-US" sz="2800" dirty="0" smtClean="0"/>
              <a:t>Stream m</a:t>
            </a:r>
            <a:r>
              <a:rPr lang="en-US" sz="2800" dirty="0" smtClean="0"/>
              <a:t>etabolism incorporates </a:t>
            </a:r>
            <a:r>
              <a:rPr lang="en-US" sz="2800" dirty="0" smtClean="0"/>
              <a:t>information </a:t>
            </a:r>
            <a:r>
              <a:rPr lang="en-US" sz="2800" dirty="0" smtClean="0"/>
              <a:t>about all aerobic organisms and habitats.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25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5182" y="227850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31509" y="228100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37758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1674" y="228100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1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4250" y="228599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4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773936"/>
            <a:ext cx="5852594" cy="49377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61674" y="228100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1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4250" y="228599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72694" y="227850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59021" y="228100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65270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65813"/>
            <a:ext cx="591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 below 5 mg/L for headwater 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70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773936"/>
            <a:ext cx="5852594" cy="49377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2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45182" y="227850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31509" y="228100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37758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1674" y="228100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1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54250" y="228599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747" y="1400536"/>
            <a:ext cx="4950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Strong light limitation below 2 </a:t>
            </a:r>
            <a:r>
              <a:rPr lang="en-US" sz="2000" dirty="0" err="1" smtClean="0"/>
              <a:t>mol</a:t>
            </a:r>
            <a:r>
              <a:rPr lang="en-US" sz="2000" dirty="0" smtClean="0"/>
              <a:t>/m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/d</a:t>
            </a:r>
            <a:endParaRPr lang="en-US" sz="20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1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0" y="1773936"/>
            <a:ext cx="5866529" cy="493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9152" y="227850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5479" y="228100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81728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31" y="2338467"/>
            <a:ext cx="5621648" cy="42162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8621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1674" y="228100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1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4250" y="228599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5182" y="2278504"/>
            <a:ext cx="56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31509" y="228100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37758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5908" y="1364107"/>
            <a:ext cx="532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GPP and ER scales much different here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8092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0820" y="1984164"/>
            <a:ext cx="5621311" cy="9539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Values below “1” indicate heterotrophic streams</a:t>
            </a:r>
            <a:endParaRPr lang="en-US" sz="2800" dirty="0"/>
          </a:p>
        </p:txBody>
      </p:sp>
      <p:pic>
        <p:nvPicPr>
          <p:cNvPr id="5122" name="Picture 2" descr="Image result for stream leaf l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2" y="2938271"/>
            <a:ext cx="5660138" cy="37734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1674" y="228100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1" y="228350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4250" y="228599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0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Image result for eastern brook tro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0" r="13537" b="23232"/>
          <a:stretch/>
        </p:blipFill>
        <p:spPr bwMode="auto">
          <a:xfrm flipH="1">
            <a:off x="6329567" y="3837481"/>
            <a:ext cx="5712252" cy="2586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54354" y="2804091"/>
            <a:ext cx="5837645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Some brook trout were found in Jack Cr. ‘18 and included in the biomass </a:t>
            </a:r>
            <a:r>
              <a:rPr lang="en-US" sz="2000" dirty="0" smtClean="0"/>
              <a:t>estimate (</a:t>
            </a:r>
            <a:r>
              <a:rPr lang="en-US" sz="2000" i="1" dirty="0" err="1" smtClean="0"/>
              <a:t>Salvelinus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fontinalis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81594" y="228100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9320" y="228599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4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556" y="1268446"/>
            <a:ext cx="12073516" cy="3858190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 smtClean="0"/>
              <a:t>GPP, ER and trout biomass model selection:</a:t>
            </a:r>
          </a:p>
          <a:p>
            <a:pPr marL="3690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Evaluate responses for normality, transform as necessary.</a:t>
            </a:r>
          </a:p>
          <a:p>
            <a:pPr marL="414000" lvl="1" indent="0">
              <a:buNone/>
            </a:pPr>
            <a:r>
              <a:rPr lang="en-US" sz="2600" dirty="0" smtClean="0"/>
              <a:t>Start with a model with many variables</a:t>
            </a:r>
          </a:p>
          <a:p>
            <a:pPr marL="414000" lvl="1" indent="0">
              <a:buNone/>
            </a:pPr>
            <a:r>
              <a:rPr lang="en-US" sz="2600" dirty="0" smtClean="0"/>
              <a:t>Drop and add variables according R’s ANOVA P-values, “drop 1” and “step” AIC values for model optimization.</a:t>
            </a:r>
          </a:p>
          <a:p>
            <a:pPr marL="72900" indent="0">
              <a:buNone/>
            </a:pPr>
            <a:endParaRPr lang="en-US" sz="2800" dirty="0" smtClean="0"/>
          </a:p>
        </p:txBody>
      </p:sp>
      <p:pic>
        <p:nvPicPr>
          <p:cNvPr id="15362" name="Picture 2" descr="Image result for teanaway standup creek headwa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10" y="3566748"/>
            <a:ext cx="4811275" cy="320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4792" y="4616970"/>
            <a:ext cx="583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Mixed Effects Models and Extensions in Ecology with R (Statistics for Biology and </a:t>
            </a:r>
            <a:r>
              <a:rPr lang="en-US" sz="2000" b="1" dirty="0" smtClean="0"/>
              <a:t>Health) </a:t>
            </a:r>
            <a:r>
              <a:rPr lang="en-US" sz="2000" dirty="0" smtClean="0"/>
              <a:t>2009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69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7160" y="731520"/>
            <a:ext cx="1192992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lm(Transformed GPP ~ Pebble + Aspect)</a:t>
            </a:r>
          </a:p>
          <a:p>
            <a:r>
              <a:rPr lang="en-US" sz="2800" dirty="0" smtClean="0"/>
              <a:t>Residual evaluation for model assumptions of no pattern and even spread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33860" y="0"/>
            <a:ext cx="254879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GPP modeling</a:t>
            </a:r>
            <a:endParaRPr lang="en-US" sz="2800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" y="856150"/>
            <a:ext cx="12153901" cy="6001850"/>
          </a:xfrm>
          <a:effectLst/>
        </p:spPr>
        <p:txBody>
          <a:bodyPr>
            <a:noAutofit/>
          </a:bodyPr>
          <a:lstStyle/>
          <a:p>
            <a:endParaRPr lang="en-US" sz="2800" dirty="0" smtClean="0">
              <a:effectLst/>
            </a:endParaRPr>
          </a:p>
          <a:p>
            <a:pPr marL="36900" indent="0">
              <a:buNone/>
            </a:pPr>
            <a:r>
              <a:rPr lang="en-US" sz="2800" dirty="0" smtClean="0">
                <a:effectLst/>
              </a:rPr>
              <a:t>Goal: Understand </a:t>
            </a:r>
            <a:r>
              <a:rPr lang="en-US" sz="2800" dirty="0">
                <a:effectLst/>
              </a:rPr>
              <a:t>what factors </a:t>
            </a:r>
            <a:r>
              <a:rPr lang="en-US" sz="2800" dirty="0" smtClean="0">
                <a:effectLst/>
              </a:rPr>
              <a:t>influence </a:t>
            </a:r>
          </a:p>
          <a:p>
            <a:pPr marL="450000" lvl="1" indent="0">
              <a:buNone/>
            </a:pPr>
            <a:r>
              <a:rPr lang="en-US" sz="2800" dirty="0">
                <a:effectLst/>
              </a:rPr>
              <a:t>gross primary </a:t>
            </a:r>
            <a:r>
              <a:rPr lang="en-US" sz="2800" dirty="0" smtClean="0">
                <a:effectLst/>
              </a:rPr>
              <a:t>productivity,</a:t>
            </a:r>
          </a:p>
          <a:p>
            <a:pPr marL="450000" lvl="1" indent="0">
              <a:buNone/>
            </a:pPr>
            <a:r>
              <a:rPr lang="en-US" sz="2800" dirty="0" smtClean="0">
                <a:effectLst/>
              </a:rPr>
              <a:t>ecosystem respiration and</a:t>
            </a:r>
          </a:p>
          <a:p>
            <a:pPr marL="450000" lvl="1" indent="0">
              <a:buNone/>
            </a:pPr>
            <a:r>
              <a:rPr lang="en-US" sz="2800" dirty="0" smtClean="0">
                <a:effectLst/>
              </a:rPr>
              <a:t>Cutthroat trout biomass in headwater streams</a:t>
            </a:r>
          </a:p>
          <a:p>
            <a:pPr marL="36900" indent="0">
              <a:buNone/>
            </a:pPr>
            <a:r>
              <a:rPr lang="en-US" sz="2800" dirty="0" smtClean="0">
                <a:effectLst/>
              </a:rPr>
              <a:t>Objective: Identify </a:t>
            </a:r>
            <a:r>
              <a:rPr lang="en-US" sz="2800" dirty="0">
                <a:effectLst/>
              </a:rPr>
              <a:t>what environmental variables best predict stream </a:t>
            </a:r>
            <a:r>
              <a:rPr lang="en-US" sz="2800" dirty="0" smtClean="0">
                <a:effectLst/>
              </a:rPr>
              <a:t>ER, GPP and </a:t>
            </a:r>
            <a:r>
              <a:rPr lang="en-US" sz="2800" dirty="0">
                <a:effectLst/>
              </a:rPr>
              <a:t>trout </a:t>
            </a:r>
            <a:r>
              <a:rPr lang="en-US" sz="2800" dirty="0" smtClean="0">
                <a:effectLst/>
              </a:rPr>
              <a:t>biomass.</a:t>
            </a:r>
          </a:p>
          <a:p>
            <a:endParaRPr lang="en-US" sz="2800" dirty="0">
              <a:effectLst/>
            </a:endParaRPr>
          </a:p>
          <a:p>
            <a:pPr marL="36900" indent="0">
              <a:buNone/>
            </a:pPr>
            <a:r>
              <a:rPr lang="en-US" sz="2800" dirty="0" smtClean="0">
                <a:effectLst/>
              </a:rPr>
              <a:t>Originally These were supposed to be related to WSB however that did not work out.</a:t>
            </a:r>
            <a:endParaRPr lang="en-US" sz="2800" dirty="0"/>
          </a:p>
        </p:txBody>
      </p:sp>
      <p:pic>
        <p:nvPicPr>
          <p:cNvPr id="5" name="Picture 2" descr="Bigfork Montana Fly Fishing Gui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57" y="183049"/>
            <a:ext cx="4933044" cy="27753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633860" y="0"/>
            <a:ext cx="254879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GPP modeling</a:t>
            </a:r>
            <a:endParaRPr lang="en-US" sz="2800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137160" y="731520"/>
            <a:ext cx="8915400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lm(Transformed GPP ~ Pebble + Aspect)</a:t>
            </a:r>
          </a:p>
          <a:p>
            <a:r>
              <a:rPr lang="en-US" sz="2800" dirty="0" smtClean="0"/>
              <a:t>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= 0.28  P= 0.0090</a:t>
            </a:r>
            <a:endParaRPr lang="en-US" sz="2800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3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911449" y="-1"/>
            <a:ext cx="226967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ER modeling</a:t>
            </a:r>
            <a:endParaRPr lang="en-US" sz="2800" baseline="30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9" y="1773936"/>
            <a:ext cx="5866524" cy="4937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731520"/>
            <a:ext cx="1192992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/>
              <a:t>lm(Transformed ER ~ Depth + Aspect)</a:t>
            </a:r>
            <a:endParaRPr lang="en-US" sz="2800" dirty="0" smtClean="0"/>
          </a:p>
          <a:p>
            <a:r>
              <a:rPr lang="en-US" sz="2800" dirty="0" smtClean="0"/>
              <a:t>Residual evaluation for model assumptions of no pattern and even spread</a:t>
            </a:r>
          </a:p>
        </p:txBody>
      </p:sp>
    </p:spTree>
    <p:extLst>
      <p:ext uri="{BB962C8B-B14F-4D97-AF65-F5344CB8AC3E}">
        <p14:creationId xmlns:p14="http://schemas.microsoft.com/office/powerpoint/2010/main" val="10002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11449" y="-1"/>
            <a:ext cx="226967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ER modeling</a:t>
            </a:r>
            <a:endParaRPr lang="en-US" sz="28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137160" y="731520"/>
            <a:ext cx="7259683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/>
              <a:t>l</a:t>
            </a:r>
            <a:r>
              <a:rPr lang="en-US" sz="2800" dirty="0" smtClean="0"/>
              <a:t>m (Transformed ER ~ Depth + Aspect)</a:t>
            </a:r>
          </a:p>
          <a:p>
            <a:r>
              <a:rPr lang="en-US" sz="2800" dirty="0" smtClean="0"/>
              <a:t>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= 0.61  P= 6.8e-6</a:t>
            </a:r>
            <a:endParaRPr lang="en-US" sz="28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6470248" y="960699"/>
            <a:ext cx="5602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“Depth” is in ER estimation model however it is likely related to the reaeration coefficient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90759" y="-1"/>
            <a:ext cx="449035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Cutthroat biomass modeling</a:t>
            </a:r>
            <a:endParaRPr lang="en-US" sz="2800" baseline="30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" y="731520"/>
            <a:ext cx="11929922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/>
              <a:t>l</a:t>
            </a:r>
            <a:r>
              <a:rPr lang="en-US" sz="2800" dirty="0" smtClean="0"/>
              <a:t>m (Transformed CUT biomass </a:t>
            </a:r>
            <a:r>
              <a:rPr lang="en-US" sz="2800" dirty="0"/>
              <a:t>~ </a:t>
            </a:r>
            <a:r>
              <a:rPr lang="en-US" sz="2800" dirty="0" smtClean="0"/>
              <a:t>Wetted Width + Minimum Temperature)</a:t>
            </a:r>
          </a:p>
          <a:p>
            <a:r>
              <a:rPr lang="en-US" sz="2800" dirty="0"/>
              <a:t>Residual evaluation for model assumptions of no pattern and even </a:t>
            </a:r>
            <a:r>
              <a:rPr lang="en-US" sz="2800" dirty="0" smtClean="0"/>
              <a:t>spread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118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690759" y="-1"/>
            <a:ext cx="449035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Cutthroat biomass modeling</a:t>
            </a:r>
            <a:endParaRPr lang="en-US" sz="2800" baseline="30000" dirty="0"/>
          </a:p>
        </p:txBody>
      </p:sp>
      <p:sp>
        <p:nvSpPr>
          <p:cNvPr id="10" name="TextBox 9"/>
          <p:cNvSpPr txBox="1"/>
          <p:nvPr/>
        </p:nvSpPr>
        <p:spPr>
          <a:xfrm>
            <a:off x="137160" y="731520"/>
            <a:ext cx="12054840" cy="9787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/>
              <a:t>l</a:t>
            </a:r>
            <a:r>
              <a:rPr lang="en-US" sz="2800" dirty="0" smtClean="0"/>
              <a:t>m (Transformed CUT biomass </a:t>
            </a:r>
            <a:r>
              <a:rPr lang="en-US" sz="2800" dirty="0"/>
              <a:t>~ </a:t>
            </a:r>
            <a:r>
              <a:rPr lang="en-US" sz="2800" dirty="0" smtClean="0"/>
              <a:t>Wetted Width + Minimum Temperature)</a:t>
            </a:r>
          </a:p>
          <a:p>
            <a:r>
              <a:rPr lang="en-US" sz="2800" dirty="0" smtClean="0"/>
              <a:t>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= 0.35  P= 0.010</a:t>
            </a:r>
            <a:endParaRPr lang="en-US" sz="2800" baseline="30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0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The take away so far…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" y="1537579"/>
            <a:ext cx="11797260" cy="512555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sz="2800" dirty="0" smtClean="0"/>
              <a:t>GPP and ER are higher in streams on south facing slopes.</a:t>
            </a:r>
          </a:p>
          <a:p>
            <a:pPr marL="36900" indent="0">
              <a:buFont typeface="Wingdings 2" charset="2"/>
              <a:buNone/>
            </a:pPr>
            <a:endParaRPr lang="en-US" sz="2800" dirty="0" smtClean="0"/>
          </a:p>
          <a:p>
            <a:pPr marL="36900" indent="0">
              <a:buFont typeface="Wingdings 2" charset="2"/>
              <a:buNone/>
            </a:pPr>
            <a:r>
              <a:rPr lang="en-US" sz="2800" dirty="0" smtClean="0"/>
              <a:t>More trout biomass is associated with lower minimum temperatures.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93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441" r="26" b="8188"/>
          <a:stretch/>
        </p:blipFill>
        <p:spPr>
          <a:xfrm>
            <a:off x="-104445" y="0"/>
            <a:ext cx="12292092" cy="685800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567559" y="1340069"/>
            <a:ext cx="241212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3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7159" y="731520"/>
            <a:ext cx="714538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Additional explored relationships</a:t>
            </a:r>
            <a:endParaRPr lang="en-US" sz="2800" baseline="30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0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159" y="731520"/>
            <a:ext cx="714538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Additional explored relationships</a:t>
            </a:r>
            <a:endParaRPr lang="en-US" sz="2800" baseline="30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0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59" y="731520"/>
            <a:ext cx="714538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Additional explored relationships</a:t>
            </a:r>
            <a:endParaRPr lang="en-US" sz="2800" baseline="30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3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" b="61597"/>
          <a:stretch/>
        </p:blipFill>
        <p:spPr bwMode="auto">
          <a:xfrm>
            <a:off x="4539433" y="4812299"/>
            <a:ext cx="7560041" cy="19477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0451"/>
            <a:ext cx="12192000" cy="5887550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 smtClean="0"/>
              <a:t>Gross Primary Production (GPP) – this is the phototrophic synthesis of organic compounds using light and CO</a:t>
            </a:r>
            <a:r>
              <a:rPr lang="en-US" sz="2800" baseline="-25000" dirty="0" smtClean="0"/>
              <a:t>2</a:t>
            </a:r>
            <a:r>
              <a:rPr lang="en-US" sz="2800" dirty="0"/>
              <a:t> </a:t>
            </a:r>
            <a:r>
              <a:rPr lang="en-US" sz="2800" dirty="0" smtClean="0"/>
              <a:t>which produces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pPr marL="36900" indent="0">
              <a:buNone/>
            </a:pPr>
            <a:r>
              <a:rPr lang="en-US" sz="2800" dirty="0" smtClean="0"/>
              <a:t>Ecosystem Respiration (ER) – this is the release of 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through metabolism by autotrophic and heterotrophic organisms which consumes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pPr marL="36900" indent="0">
              <a:buNone/>
            </a:pPr>
            <a:r>
              <a:rPr lang="en-US" sz="2800" dirty="0" smtClean="0"/>
              <a:t>Trout Biomass – this is the estimated mass of all trout per stream reach.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Some terms…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7159" y="731520"/>
            <a:ext cx="714538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Additional explored relationships</a:t>
            </a:r>
            <a:endParaRPr lang="en-US" sz="2800" baseline="30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9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159" y="731520"/>
            <a:ext cx="714538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Additional explored relationships</a:t>
            </a:r>
            <a:endParaRPr lang="en-US" sz="2800" baseline="30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59" y="731520"/>
            <a:ext cx="714538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Additional explored relationships</a:t>
            </a:r>
            <a:endParaRPr lang="en-US" sz="2800" baseline="30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73936"/>
            <a:ext cx="5866529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773936"/>
            <a:ext cx="5866529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0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13795" y="1115934"/>
            <a:ext cx="3300984" cy="576262"/>
          </a:xfrm>
          <a:effectLst/>
        </p:spPr>
        <p:txBody>
          <a:bodyPr/>
          <a:lstStyle/>
          <a:p>
            <a:r>
              <a:rPr lang="en-US" sz="3600" dirty="0" err="1" smtClean="0"/>
              <a:t>Swauk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5"/>
          </p:nvPr>
        </p:nvSpPr>
        <p:spPr>
          <a:xfrm>
            <a:off x="913795" y="1801734"/>
            <a:ext cx="3300984" cy="3219450"/>
          </a:xfrm>
          <a:effectLst/>
        </p:spPr>
        <p:txBody>
          <a:bodyPr/>
          <a:lstStyle/>
          <a:p>
            <a:r>
              <a:rPr lang="en-US" sz="2000" dirty="0" err="1" smtClean="0"/>
              <a:t>Swauk</a:t>
            </a:r>
            <a:endParaRPr lang="en-US" sz="2000" dirty="0" smtClean="0"/>
          </a:p>
          <a:p>
            <a:r>
              <a:rPr lang="en-US" sz="2000" dirty="0" smtClean="0"/>
              <a:t>Iron</a:t>
            </a:r>
          </a:p>
          <a:p>
            <a:r>
              <a:rPr lang="en-US" sz="2000" dirty="0" smtClean="0"/>
              <a:t>Blue</a:t>
            </a:r>
          </a:p>
          <a:p>
            <a:r>
              <a:rPr lang="en-US" sz="2000" dirty="0" smtClean="0"/>
              <a:t>Hurley</a:t>
            </a:r>
          </a:p>
          <a:p>
            <a:r>
              <a:rPr lang="en-US" sz="2000" dirty="0" smtClean="0"/>
              <a:t>Hovey</a:t>
            </a:r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115934"/>
            <a:ext cx="3300984" cy="576262"/>
          </a:xfrm>
          <a:effectLst/>
        </p:spPr>
        <p:txBody>
          <a:bodyPr/>
          <a:lstStyle/>
          <a:p>
            <a:r>
              <a:rPr lang="en-US" sz="3600" dirty="0" err="1" smtClean="0"/>
              <a:t>Teanaway</a:t>
            </a:r>
            <a:endParaRPr lang="en-US" sz="36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6"/>
          </p:nvPr>
        </p:nvSpPr>
        <p:spPr>
          <a:xfrm>
            <a:off x="4441435" y="1801734"/>
            <a:ext cx="3300984" cy="3219450"/>
          </a:xfrm>
          <a:effectLst/>
        </p:spPr>
        <p:txBody>
          <a:bodyPr/>
          <a:lstStyle/>
          <a:p>
            <a:r>
              <a:rPr lang="en-US" sz="2000" dirty="0" smtClean="0"/>
              <a:t>Miller</a:t>
            </a:r>
          </a:p>
          <a:p>
            <a:r>
              <a:rPr lang="en-US" sz="2000" dirty="0" smtClean="0"/>
              <a:t>Jack</a:t>
            </a:r>
          </a:p>
          <a:p>
            <a:r>
              <a:rPr lang="en-US" sz="2000" dirty="0" smtClean="0"/>
              <a:t>Standup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966572" y="1115934"/>
            <a:ext cx="3300984" cy="576262"/>
          </a:xfrm>
          <a:effectLst/>
        </p:spPr>
        <p:txBody>
          <a:bodyPr/>
          <a:lstStyle/>
          <a:p>
            <a:r>
              <a:rPr lang="en-US" sz="3600" dirty="0" err="1" smtClean="0"/>
              <a:t>Taneum</a:t>
            </a:r>
            <a:endParaRPr lang="en-US" sz="36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17"/>
          </p:nvPr>
        </p:nvSpPr>
        <p:spPr>
          <a:xfrm>
            <a:off x="7966572" y="1801734"/>
            <a:ext cx="3300984" cy="3219450"/>
          </a:xfrm>
          <a:effectLst/>
        </p:spPr>
        <p:txBody>
          <a:bodyPr>
            <a:normAutofit/>
          </a:bodyPr>
          <a:lstStyle/>
          <a:p>
            <a:r>
              <a:rPr lang="en-US" sz="2000" dirty="0" smtClean="0"/>
              <a:t>First</a:t>
            </a:r>
          </a:p>
          <a:p>
            <a:r>
              <a:rPr lang="en-US" sz="2000" dirty="0" smtClean="0"/>
              <a:t>Frost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006085" y="6317706"/>
            <a:ext cx="121896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Teanaway</a:t>
            </a:r>
            <a:endParaRPr lang="en-US" dirty="0"/>
          </a:p>
        </p:txBody>
      </p:sp>
      <p:pic>
        <p:nvPicPr>
          <p:cNvPr id="10" name="Picture 2" descr="Image result for teanaw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048" y="3565816"/>
            <a:ext cx="4816700" cy="31212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03698" y="3764380"/>
            <a:ext cx="3445329" cy="18158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Sampled:</a:t>
            </a:r>
          </a:p>
          <a:p>
            <a:r>
              <a:rPr lang="en-US" sz="2800" dirty="0" smtClean="0"/>
              <a:t>	Summer ‘17</a:t>
            </a:r>
          </a:p>
          <a:p>
            <a:r>
              <a:rPr lang="en-US" sz="2800" dirty="0" smtClean="0"/>
              <a:t>	Fall ‘17</a:t>
            </a:r>
          </a:p>
          <a:p>
            <a:r>
              <a:rPr lang="en-US" sz="2800" dirty="0" smtClean="0"/>
              <a:t>	Summer ‘18</a:t>
            </a:r>
            <a:endParaRPr lang="en-US" sz="28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Study Design – 10 streams</a:t>
            </a:r>
          </a:p>
        </p:txBody>
      </p:sp>
    </p:spTree>
    <p:extLst>
      <p:ext uri="{BB962C8B-B14F-4D97-AF65-F5344CB8AC3E}">
        <p14:creationId xmlns:p14="http://schemas.microsoft.com/office/powerpoint/2010/main" val="4235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223" t="29969" r="50220" b="22353"/>
          <a:stretch/>
        </p:blipFill>
        <p:spPr>
          <a:xfrm>
            <a:off x="289367" y="0"/>
            <a:ext cx="11652101" cy="68258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94209" y="266632"/>
            <a:ext cx="2743200" cy="2638614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04709" y="0"/>
            <a:ext cx="3020992" cy="14931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7927" y="5312780"/>
            <a:ext cx="1677091" cy="14169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Methods – </a:t>
            </a:r>
            <a:r>
              <a:rPr lang="en-US" dirty="0"/>
              <a:t>S</a:t>
            </a:r>
            <a:r>
              <a:rPr lang="en-US" dirty="0" smtClean="0"/>
              <a:t>ite </a:t>
            </a:r>
            <a:r>
              <a:rPr lang="en-US" dirty="0"/>
              <a:t>C</a:t>
            </a:r>
            <a:r>
              <a:rPr lang="en-US" dirty="0" smtClean="0"/>
              <a:t>haracterization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978472"/>
            <a:ext cx="10353762" cy="4058751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 smtClean="0"/>
              <a:t>Elevation (m)</a:t>
            </a:r>
          </a:p>
          <a:p>
            <a:pPr marL="36900" indent="0">
              <a:buNone/>
            </a:pPr>
            <a:r>
              <a:rPr lang="en-US" sz="2800" dirty="0" smtClean="0"/>
              <a:t>Aspect (º)</a:t>
            </a:r>
          </a:p>
          <a:p>
            <a:pPr marL="36900" indent="0">
              <a:buNone/>
            </a:pPr>
            <a:r>
              <a:rPr lang="en-US" sz="2800" dirty="0" smtClean="0"/>
              <a:t>Slope (%)</a:t>
            </a:r>
          </a:p>
          <a:p>
            <a:pPr marL="36900" indent="0">
              <a:buNone/>
            </a:pPr>
            <a:r>
              <a:rPr lang="en-US" sz="2800" dirty="0" smtClean="0"/>
              <a:t>Bank Full (m)</a:t>
            </a:r>
          </a:p>
          <a:p>
            <a:pPr marL="36900" indent="0">
              <a:buNone/>
            </a:pPr>
            <a:r>
              <a:rPr lang="en-US" sz="2800" dirty="0" smtClean="0"/>
              <a:t>Pebble Median (mm)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7" t="18324" r="21095" b="10585"/>
          <a:stretch/>
        </p:blipFill>
        <p:spPr>
          <a:xfrm>
            <a:off x="2181728" y="4480560"/>
            <a:ext cx="1620252" cy="2276069"/>
          </a:xfrm>
          <a:prstGeom prst="rect">
            <a:avLst/>
          </a:prstGeom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2" t="15341" r="8205" b="19489"/>
          <a:stretch/>
        </p:blipFill>
        <p:spPr>
          <a:xfrm>
            <a:off x="4413875" y="4480560"/>
            <a:ext cx="1989222" cy="2268606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4424413" y="4042817"/>
            <a:ext cx="209985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Clinometer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134403" y="4018754"/>
            <a:ext cx="209985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Compass</a:t>
            </a:r>
            <a:endParaRPr lang="en-US" sz="2000" dirty="0"/>
          </a:p>
        </p:txBody>
      </p:sp>
      <p:pic>
        <p:nvPicPr>
          <p:cNvPr id="10" name="Picture 4" descr="Image result for long measuring tap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9" r="8100" b="786"/>
          <a:stretch/>
        </p:blipFill>
        <p:spPr bwMode="auto">
          <a:xfrm>
            <a:off x="6926697" y="4480560"/>
            <a:ext cx="1884145" cy="228552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52768" y="4035370"/>
            <a:ext cx="209985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Tape Measure</a:t>
            </a:r>
            <a:endParaRPr lang="en-US" sz="2000" dirty="0"/>
          </a:p>
        </p:txBody>
      </p:sp>
      <p:pic>
        <p:nvPicPr>
          <p:cNvPr id="12" name="Picture 4" descr="Image result for wolman pebble cou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60" y="4480560"/>
            <a:ext cx="3071262" cy="230344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062307" y="4049485"/>
            <a:ext cx="26585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Wolman Pebble Count</a:t>
            </a:r>
            <a:endParaRPr lang="en-US" sz="2000" dirty="0"/>
          </a:p>
        </p:txBody>
      </p:sp>
      <p:pic>
        <p:nvPicPr>
          <p:cNvPr id="8194" name="Picture 2" descr="Image result for google earth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4" y="4480560"/>
            <a:ext cx="1564106" cy="156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2444" y="4073183"/>
            <a:ext cx="209985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Google Earth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32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Methods – Seasonal Variables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0" y="978472"/>
            <a:ext cx="10353762" cy="5879528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 smtClean="0"/>
              <a:t>Wetted Width (m)</a:t>
            </a:r>
          </a:p>
          <a:p>
            <a:pPr marL="36900" indent="0">
              <a:buNone/>
            </a:pPr>
            <a:r>
              <a:rPr lang="en-US" sz="2800" dirty="0" smtClean="0"/>
              <a:t>Depth (m)</a:t>
            </a:r>
          </a:p>
          <a:p>
            <a:pPr marL="36900" indent="0">
              <a:buNone/>
            </a:pPr>
            <a:r>
              <a:rPr lang="en-US" sz="2800" dirty="0" smtClean="0"/>
              <a:t>Discharge (L/s)</a:t>
            </a:r>
          </a:p>
          <a:p>
            <a:pPr marL="36900" indent="0">
              <a:buNone/>
            </a:pPr>
            <a:r>
              <a:rPr lang="en-US" sz="2800" dirty="0"/>
              <a:t>Canopy (% open</a:t>
            </a:r>
            <a:r>
              <a:rPr lang="en-US" sz="2800" dirty="0" smtClean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780464"/>
            <a:ext cx="6531429" cy="4898573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5411288" y="1296177"/>
            <a:ext cx="42629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Flow Meter and Tape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6" t="14094" r="-798" b="12582"/>
          <a:stretch/>
        </p:blipFill>
        <p:spPr>
          <a:xfrm>
            <a:off x="2306527" y="4049486"/>
            <a:ext cx="2569651" cy="2645228"/>
          </a:xfrm>
          <a:prstGeom prst="rect">
            <a:avLst/>
          </a:prstGeom>
          <a:effectLst/>
        </p:spPr>
      </p:pic>
      <p:sp>
        <p:nvSpPr>
          <p:cNvPr id="10" name="TextBox 9"/>
          <p:cNvSpPr txBox="1"/>
          <p:nvPr/>
        </p:nvSpPr>
        <p:spPr>
          <a:xfrm>
            <a:off x="2227216" y="3541069"/>
            <a:ext cx="309589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Densiometer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8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0" y="978472"/>
            <a:ext cx="10353762" cy="5879528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 smtClean="0"/>
              <a:t>Ammonium (mg N/L)</a:t>
            </a:r>
          </a:p>
          <a:p>
            <a:pPr marL="36900" indent="0">
              <a:buNone/>
            </a:pPr>
            <a:r>
              <a:rPr lang="en-US" sz="2800" dirty="0" smtClean="0"/>
              <a:t>Nitrate (mg N/L)</a:t>
            </a:r>
          </a:p>
          <a:p>
            <a:pPr marL="36900" indent="0">
              <a:buNone/>
            </a:pPr>
            <a:r>
              <a:rPr lang="en-US" sz="2800" dirty="0" smtClean="0"/>
              <a:t>Phosphate (mg P/L)</a:t>
            </a:r>
          </a:p>
          <a:p>
            <a:pPr marL="36900" indent="0">
              <a:buNone/>
            </a:pPr>
            <a:r>
              <a:rPr lang="en-US" sz="2800" dirty="0" err="1" smtClean="0"/>
              <a:t>Dossolved</a:t>
            </a:r>
            <a:r>
              <a:rPr lang="en-US" sz="2800" dirty="0" smtClean="0"/>
              <a:t> Organic Carbon (mg </a:t>
            </a:r>
            <a:r>
              <a:rPr lang="en-US" sz="2800" dirty="0"/>
              <a:t>C/L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353762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/>
              <a:t>Methods – Seasonal Variables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" y="4255061"/>
            <a:ext cx="3340828" cy="2505621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>
            <a:off x="69450" y="3552434"/>
            <a:ext cx="291628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Water samples filtered and frozen.</a:t>
            </a:r>
            <a:endParaRPr lang="en-US" sz="2000" dirty="0"/>
          </a:p>
        </p:txBody>
      </p:sp>
      <p:pic>
        <p:nvPicPr>
          <p:cNvPr id="10" name="Picture 4" descr="Image result for AQ1 discrete analyzer se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763" y="4271058"/>
            <a:ext cx="3275956" cy="24569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39874" y="3915459"/>
            <a:ext cx="308001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AQ1 Discrete Analyzer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t="5866" r="2101" b="8895"/>
          <a:stretch/>
        </p:blipFill>
        <p:spPr>
          <a:xfrm>
            <a:off x="3498005" y="4271058"/>
            <a:ext cx="2752477" cy="2439075"/>
          </a:xfrm>
          <a:prstGeom prst="rect">
            <a:avLst/>
          </a:prstGeom>
          <a:effectLst/>
        </p:spPr>
      </p:pic>
      <p:sp>
        <p:nvSpPr>
          <p:cNvPr id="13" name="TextBox 12"/>
          <p:cNvSpPr txBox="1"/>
          <p:nvPr/>
        </p:nvSpPr>
        <p:spPr>
          <a:xfrm>
            <a:off x="3515415" y="3872536"/>
            <a:ext cx="177437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Reagents</a:t>
            </a:r>
            <a:endParaRPr lang="en-US" sz="2000" dirty="0"/>
          </a:p>
        </p:txBody>
      </p:sp>
      <p:pic>
        <p:nvPicPr>
          <p:cNvPr id="14" name="Picture 2" descr="Image result for toc-l tdoc analyz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319" y="4271059"/>
            <a:ext cx="2439986" cy="24399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673336" y="3561793"/>
            <a:ext cx="338001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TOC-L Total Organic Carbon Analyzer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045200" y="1676401"/>
            <a:ext cx="3162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Ammonium and Nitrate were at or below detection limits.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900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7095</TotalTime>
  <Words>822</Words>
  <Application>Microsoft Office PowerPoint</Application>
  <PresentationFormat>Widescreen</PresentationFormat>
  <Paragraphs>203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Calisto MT</vt:lpstr>
      <vt:lpstr>Trebuchet MS</vt:lpstr>
      <vt:lpstr>Wingdings 2</vt:lpstr>
      <vt:lpstr>Slate</vt:lpstr>
      <vt:lpstr>Headwater Stream Production and Fish Biomass</vt:lpstr>
      <vt:lpstr>Why this study?</vt:lpstr>
      <vt:lpstr>Why this study?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Lessig</dc:creator>
  <cp:lastModifiedBy>Zach Lessig</cp:lastModifiedBy>
  <cp:revision>152</cp:revision>
  <dcterms:created xsi:type="dcterms:W3CDTF">2018-03-13T15:47:14Z</dcterms:created>
  <dcterms:modified xsi:type="dcterms:W3CDTF">2018-11-29T18:05:11Z</dcterms:modified>
</cp:coreProperties>
</file>